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Comfortaa SemiBold"/>
      <p:regular r:id="rId34"/>
      <p:bold r:id="rId35"/>
    </p:embeddedFont>
    <p:embeddedFont>
      <p:font typeface="Raleway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1242C8-0B2F-43D0-B181-796E9DFA7D97}">
  <a:tblStyle styleId="{1B1242C8-0B2F-43D0-B181-796E9DFA7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4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Lat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ComfortaaSemiBold-bold.fntdata"/><Relationship Id="rId12" Type="http://schemas.openxmlformats.org/officeDocument/2006/relationships/slide" Target="slides/slide6.xml"/><Relationship Id="rId34" Type="http://schemas.openxmlformats.org/officeDocument/2006/relationships/font" Target="fonts/ComfortaaSemiBold-regular.fntdata"/><Relationship Id="rId15" Type="http://schemas.openxmlformats.org/officeDocument/2006/relationships/slide" Target="slides/slide9.xml"/><Relationship Id="rId37" Type="http://schemas.openxmlformats.org/officeDocument/2006/relationships/font" Target="fonts/Raleway-bold.fntdata"/><Relationship Id="rId14" Type="http://schemas.openxmlformats.org/officeDocument/2006/relationships/slide" Target="slides/slide8.xml"/><Relationship Id="rId36" Type="http://schemas.openxmlformats.org/officeDocument/2006/relationships/font" Target="fonts/Raleway-regular.fntdata"/><Relationship Id="rId17" Type="http://schemas.openxmlformats.org/officeDocument/2006/relationships/slide" Target="slides/slide11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0.xml"/><Relationship Id="rId38" Type="http://schemas.openxmlformats.org/officeDocument/2006/relationships/font" Target="fonts/Raleway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c6321c17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c6321c17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c6321c17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c6321c17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c6321c170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c6321c17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c6321c170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c6321c17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c6321c170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c6321c170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c6321c170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c6321c170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c6321c170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c6321c17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c6321c170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c6321c170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c6321c17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c6321c17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c6321c170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1c6321c170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c6321c17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c6321c17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c6321c170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1c6321c170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c6321c170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c6321c17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c6321c17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c6321c17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c6321c17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c6321c17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fa31f5d1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fa31f5d1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c6321c170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1c6321c17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1c6321c170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1c6321c17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c6321c170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c6321c170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c6321c170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c6321c17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c6321c17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c6321c17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c6321c170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c6321c17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c6321c17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c6321c17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6321c17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6321c17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c6321c17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c6321c17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c6321c17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c6321c17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Boole-algebra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alapvető logikai műveletek és alkalmazásuk az informatikában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62525" y="3866075"/>
            <a:ext cx="82842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dk2"/>
                </a:solidFill>
              </a:rPr>
              <a:t>Készítette: Szalontai István   |   </a:t>
            </a:r>
            <a:r>
              <a:rPr lang="hu" sz="1800">
                <a:solidFill>
                  <a:schemeClr val="dk2"/>
                </a:solidFill>
              </a:rPr>
              <a:t>Dátum: 2024-12-05    |   Osztály: 9 NyEK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VAGY művelet (OR)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729450" y="2078875"/>
            <a:ext cx="7200000" cy="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hu" sz="1415"/>
              <a:t>Definíció</a:t>
            </a:r>
            <a:r>
              <a:rPr lang="hu" sz="1415"/>
              <a:t>: </a:t>
            </a:r>
            <a:r>
              <a:rPr lang="hu" sz="1415"/>
              <a:t>Az eredmény igaz (</a:t>
            </a:r>
            <a:r>
              <a:rPr b="1" lang="hu" sz="1415"/>
              <a:t>1</a:t>
            </a:r>
            <a:r>
              <a:rPr lang="hu" sz="1415"/>
              <a:t>), ha </a:t>
            </a:r>
            <a:r>
              <a:rPr b="1" lang="hu" sz="1415"/>
              <a:t>legalább az egyik operandus igaz</a:t>
            </a:r>
            <a:r>
              <a:rPr lang="hu" sz="1415"/>
              <a:t>.</a:t>
            </a:r>
            <a:endParaRPr sz="141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hu" sz="1415"/>
              <a:t>Igazságtábla</a:t>
            </a:r>
            <a:r>
              <a:rPr lang="hu" sz="1415"/>
              <a:t>:  </a:t>
            </a:r>
            <a:endParaRPr sz="141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415"/>
          </a:p>
        </p:txBody>
      </p:sp>
      <p:graphicFrame>
        <p:nvGraphicFramePr>
          <p:cNvPr id="142" name="Google Shape;142;p22"/>
          <p:cNvGraphicFramePr/>
          <p:nvPr/>
        </p:nvGraphicFramePr>
        <p:xfrm>
          <a:off x="2213700" y="27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{1B1242C8-0B2F-43D0-B181-796E9DFA7D97}</a:tableStyleId>
              </a:tblPr>
              <a:tblGrid>
                <a:gridCol w="1606900"/>
                <a:gridCol w="1606900"/>
                <a:gridCol w="1606900"/>
              </a:tblGrid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 ∨ 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NEM művelet (NOT)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729450" y="2078875"/>
            <a:ext cx="5286300" cy="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hu" sz="1415"/>
              <a:t>Definíció</a:t>
            </a:r>
            <a:r>
              <a:rPr lang="hu" sz="1415"/>
              <a:t>: Az eredmény az eredeti érték </a:t>
            </a:r>
            <a:r>
              <a:rPr b="1" lang="hu" sz="1415"/>
              <a:t>ellentettje</a:t>
            </a:r>
            <a:r>
              <a:rPr lang="hu" sz="1415"/>
              <a:t>.  (</a:t>
            </a:r>
            <a:r>
              <a:rPr lang="hu" sz="1415"/>
              <a:t>negáltja</a:t>
            </a:r>
            <a:r>
              <a:rPr lang="hu" sz="1415"/>
              <a:t>)</a:t>
            </a:r>
            <a:endParaRPr sz="141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hu" sz="1415"/>
              <a:t>Igazságtábla</a:t>
            </a:r>
            <a:r>
              <a:rPr lang="hu" sz="1415"/>
              <a:t>:  </a:t>
            </a:r>
            <a:endParaRPr sz="141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415"/>
          </a:p>
        </p:txBody>
      </p:sp>
      <p:graphicFrame>
        <p:nvGraphicFramePr>
          <p:cNvPr id="149" name="Google Shape;149;p23"/>
          <p:cNvGraphicFramePr/>
          <p:nvPr/>
        </p:nvGraphicFramePr>
        <p:xfrm>
          <a:off x="3686525" y="269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{1B1242C8-0B2F-43D0-B181-796E9DFA7D97}</a:tableStyleId>
              </a:tblPr>
              <a:tblGrid>
                <a:gridCol w="1606900"/>
                <a:gridCol w="1606900"/>
              </a:tblGrid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¬A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További műveletek: NAND és XOR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NAND művelet (NOT AND)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729450" y="1902475"/>
            <a:ext cx="4483800" cy="14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400"/>
              <a:t>Definíció</a:t>
            </a:r>
            <a:r>
              <a:rPr lang="hu" sz="1400"/>
              <a:t>: Az ÉS művelet tagadása. 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" sz="1400"/>
              <a:t>Eredmény</a:t>
            </a:r>
            <a:r>
              <a:rPr lang="hu" sz="1400"/>
              <a:t>: Igaz (</a:t>
            </a:r>
            <a:r>
              <a:rPr b="1" lang="hu" sz="1400"/>
              <a:t>1</a:t>
            </a:r>
            <a:r>
              <a:rPr lang="hu" sz="1400"/>
              <a:t>), ha </a:t>
            </a:r>
            <a:r>
              <a:rPr b="1" lang="hu" sz="1400"/>
              <a:t>nem mindkét operandus igaz</a:t>
            </a:r>
            <a:r>
              <a:rPr lang="hu" sz="1400"/>
              <a:t>. 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" sz="1400"/>
              <a:t>Igazságtábla</a:t>
            </a:r>
            <a:r>
              <a:rPr lang="hu" sz="1400"/>
              <a:t>: 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graphicFrame>
        <p:nvGraphicFramePr>
          <p:cNvPr id="161" name="Google Shape;161;p25"/>
          <p:cNvGraphicFramePr/>
          <p:nvPr/>
        </p:nvGraphicFramePr>
        <p:xfrm>
          <a:off x="2213700" y="27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{1B1242C8-0B2F-43D0-B181-796E9DFA7D97}</a:tableStyleId>
              </a:tblPr>
              <a:tblGrid>
                <a:gridCol w="1606900"/>
                <a:gridCol w="1606900"/>
                <a:gridCol w="1606900"/>
                <a:gridCol w="1606900"/>
              </a:tblGrid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 ∧ 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¬(A ∧ B)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NAND használata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Digitális áramkörök alap kapuja. 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hu" sz="1700"/>
              <a:t>A NAND kapu univerzális: </a:t>
            </a:r>
            <a:r>
              <a:rPr lang="hu" sz="1700"/>
              <a:t>bármely logikai művelet megvalósítható vele. 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XOR (eXclusive OR) azaz kizáró vagy </a:t>
            </a:r>
            <a:r>
              <a:rPr lang="hu"/>
              <a:t>művelet 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729450" y="2078875"/>
            <a:ext cx="7270800" cy="8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hu" sz="1412"/>
              <a:t>Definíció</a:t>
            </a:r>
            <a:r>
              <a:rPr lang="hu" sz="1412"/>
              <a:t>: Az eredmény igaz (</a:t>
            </a:r>
            <a:r>
              <a:rPr b="1" lang="hu" sz="1412"/>
              <a:t>1</a:t>
            </a:r>
            <a:r>
              <a:rPr lang="hu" sz="1412"/>
              <a:t>), ha </a:t>
            </a:r>
            <a:r>
              <a:rPr b="1" lang="hu" sz="1412"/>
              <a:t>pontosan az egyik operandus igaz</a:t>
            </a:r>
            <a:r>
              <a:rPr lang="hu" sz="1412"/>
              <a:t>, de nem mindkettő.  </a:t>
            </a:r>
            <a:endParaRPr sz="141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b="1" lang="hu" sz="1412"/>
              <a:t>Igazságtábla</a:t>
            </a:r>
            <a:r>
              <a:rPr lang="hu" sz="1412"/>
              <a:t>: </a:t>
            </a:r>
            <a:endParaRPr sz="141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412"/>
          </a:p>
        </p:txBody>
      </p:sp>
      <p:graphicFrame>
        <p:nvGraphicFramePr>
          <p:cNvPr id="174" name="Google Shape;174;p27"/>
          <p:cNvGraphicFramePr/>
          <p:nvPr/>
        </p:nvGraphicFramePr>
        <p:xfrm>
          <a:off x="2213700" y="27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{1B1242C8-0B2F-43D0-B181-796E9DFA7D97}</a:tableStyleId>
              </a:tblPr>
              <a:tblGrid>
                <a:gridCol w="1606900"/>
                <a:gridCol w="1606900"/>
                <a:gridCol w="1606900"/>
              </a:tblGrid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 ⊕ 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XOR </a:t>
            </a:r>
            <a:r>
              <a:rPr lang="hu"/>
              <a:t>használata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hu" sz="1700"/>
              <a:t>Kódolás: </a:t>
            </a:r>
            <a:r>
              <a:rPr lang="hu" sz="1700"/>
              <a:t>Paritásbitek számítása hibajavításhoz.</a:t>
            </a:r>
            <a:r>
              <a:rPr lang="hu" sz="1700"/>
              <a:t> 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hu" sz="1700"/>
              <a:t>Kriptográfia</a:t>
            </a:r>
            <a:r>
              <a:rPr b="1" lang="hu" sz="1700"/>
              <a:t>: </a:t>
            </a:r>
            <a:r>
              <a:rPr lang="hu" sz="1700"/>
              <a:t>Titkosított adatok létrehozása.</a:t>
            </a:r>
            <a:r>
              <a:rPr lang="hu" sz="1700"/>
              <a:t>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Gyakorlati példa: XOR kapu használata</a:t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500"/>
              <a:t>Feladat</a:t>
            </a:r>
            <a:r>
              <a:rPr lang="hu" sz="1500"/>
              <a:t>: Egy riasztóberendezés akkor lép működésbe, ha pontosan az egyik érzékelő jelez, de nem mindkettő. 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" sz="1500"/>
              <a:t>Megoldás</a:t>
            </a:r>
            <a:r>
              <a:rPr lang="hu" sz="1500"/>
              <a:t>: A ⊕ B. 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Boole-algebra alkalmazásai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Digitális áramkörök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729450" y="2078875"/>
            <a:ext cx="5550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Kapcsolók, logikai kapuk (AND, OR, NOT).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"/>
              <a:t>Példa</a:t>
            </a:r>
            <a:r>
              <a:rPr lang="hu"/>
              <a:t>: 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"/>
              <a:t>ÉS kapu</a:t>
            </a:r>
            <a:r>
              <a:rPr lang="hu"/>
              <a:t>: két bemenetet összehasonlít, csak akkor ad ki jelet, ha mindkettő aktív.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925" y="1623979"/>
            <a:ext cx="2176225" cy="28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Tartalomjegyzék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1. Mi az a Boole-algebra?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2. Boole-algebra alapfogalmai.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3. Logikai műveletek és igazságtáblák.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4. Boole-algebra alkalmazásai.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5. Feladatok és gyakorlati példák.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Informatikai programozás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Feltételvizsgálatok</a:t>
            </a:r>
            <a:r>
              <a:rPr lang="hu"/>
              <a:t>: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 	IF-THEN-ELSE szerkezetek.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hu"/>
              <a:t>Példa</a:t>
            </a:r>
            <a:r>
              <a:rPr lang="hu"/>
              <a:t>:  </a:t>
            </a:r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875" y="2986125"/>
            <a:ext cx="3837675" cy="18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Adatbázisok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Keresések szűrése</a:t>
            </a:r>
            <a:r>
              <a:rPr lang="hu"/>
              <a:t> logikai operátorokkal.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"/>
              <a:t>Példa</a:t>
            </a:r>
            <a:r>
              <a:rPr lang="hu"/>
              <a:t>: „Minden diák, aki </a:t>
            </a:r>
            <a:r>
              <a:rPr b="1" lang="hu"/>
              <a:t>16 éves</a:t>
            </a:r>
            <a:r>
              <a:rPr lang="hu"/>
              <a:t> ÉS </a:t>
            </a:r>
            <a:r>
              <a:rPr b="1" lang="hu"/>
              <a:t>informatikát tanul</a:t>
            </a:r>
            <a:r>
              <a:rPr lang="hu"/>
              <a:t>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	</a:t>
            </a:r>
            <a:r>
              <a:rPr lang="hu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SELECT </a:t>
            </a:r>
            <a:r>
              <a:rPr lang="hu">
                <a:latin typeface="Comfortaa SemiBold"/>
                <a:ea typeface="Comfortaa SemiBold"/>
                <a:cs typeface="Comfortaa SemiBold"/>
                <a:sym typeface="Comfortaa SemiBold"/>
              </a:rPr>
              <a:t>* </a:t>
            </a:r>
            <a:r>
              <a:rPr lang="hu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FROM</a:t>
            </a:r>
            <a:r>
              <a:rPr lang="hu">
                <a:latin typeface="Comfortaa SemiBold"/>
                <a:ea typeface="Comfortaa SemiBold"/>
                <a:cs typeface="Comfortaa SemiBold"/>
                <a:sym typeface="Comfortaa SemiBold"/>
              </a:rPr>
              <a:t> diákok </a:t>
            </a:r>
            <a:r>
              <a:rPr lang="hu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WHERE</a:t>
            </a:r>
            <a:r>
              <a:rPr lang="hu">
                <a:latin typeface="Comfortaa SemiBold"/>
                <a:ea typeface="Comfortaa SemiBold"/>
                <a:cs typeface="Comfortaa SemiBold"/>
                <a:sym typeface="Comfortaa SemiBold"/>
              </a:rPr>
              <a:t> életkor=16 </a:t>
            </a:r>
            <a:r>
              <a:rPr lang="hu">
                <a:solidFill>
                  <a:srgbClr val="0000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AND</a:t>
            </a:r>
            <a:r>
              <a:rPr lang="hu">
                <a:latin typeface="Comfortaa SemiBold"/>
                <a:ea typeface="Comfortaa SemiBold"/>
                <a:cs typeface="Comfortaa SemiBold"/>
                <a:sym typeface="Comfortaa SemiBold"/>
              </a:rPr>
              <a:t> tanul=’info’;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Feladatok és gyakorlati példák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Feladat: Igazságtábla kitöltése</a:t>
            </a:r>
            <a:endParaRPr/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729450" y="1946013"/>
            <a:ext cx="2896200" cy="8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Adott művelet</a:t>
            </a:r>
            <a:r>
              <a:rPr lang="hu"/>
              <a:t>: (A ∧ B) ∨ ¬C.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Töltsd ki a táblázatot:</a:t>
            </a:r>
            <a:endParaRPr/>
          </a:p>
        </p:txBody>
      </p:sp>
      <p:graphicFrame>
        <p:nvGraphicFramePr>
          <p:cNvPr id="223" name="Google Shape;223;p35"/>
          <p:cNvGraphicFramePr/>
          <p:nvPr/>
        </p:nvGraphicFramePr>
        <p:xfrm>
          <a:off x="1667025" y="284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{1B1242C8-0B2F-43D0-B181-796E9DFA7D97}</a:tableStyleId>
              </a:tblPr>
              <a:tblGrid>
                <a:gridCol w="1003400"/>
                <a:gridCol w="1046025"/>
                <a:gridCol w="1098925"/>
                <a:gridCol w="1046000"/>
                <a:gridCol w="1416450"/>
                <a:gridCol w="1442875"/>
              </a:tblGrid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C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¬C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 ∧ 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(A ∧ B) ∨ ¬C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?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Feladat: Igazságtábla megoldása</a:t>
            </a:r>
            <a:endParaRPr/>
          </a:p>
        </p:txBody>
      </p:sp>
      <p:graphicFrame>
        <p:nvGraphicFramePr>
          <p:cNvPr id="229" name="Google Shape;229;p36"/>
          <p:cNvGraphicFramePr/>
          <p:nvPr/>
        </p:nvGraphicFramePr>
        <p:xfrm>
          <a:off x="1667025" y="284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{1B1242C8-0B2F-43D0-B181-796E9DFA7D97}</a:tableStyleId>
              </a:tblPr>
              <a:tblGrid>
                <a:gridCol w="1003400"/>
                <a:gridCol w="1046025"/>
                <a:gridCol w="1098925"/>
                <a:gridCol w="1046000"/>
                <a:gridCol w="1416450"/>
                <a:gridCol w="1442875"/>
              </a:tblGrid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C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¬C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 ∧ 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(A ∧ B) ∨ ¬C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>
                          <a:solidFill>
                            <a:srgbClr val="FF0000"/>
                          </a:solidFill>
                        </a:rPr>
                        <a:t>1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>
                          <a:solidFill>
                            <a:srgbClr val="FF0000"/>
                          </a:solidFill>
                        </a:rPr>
                        <a:t>0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>
                          <a:solidFill>
                            <a:srgbClr val="FF0000"/>
                          </a:solidFill>
                        </a:rPr>
                        <a:t>1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>
                          <a:solidFill>
                            <a:srgbClr val="FF0000"/>
                          </a:solidFill>
                        </a:rPr>
                        <a:t>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>
                          <a:solidFill>
                            <a:srgbClr val="FF0000"/>
                          </a:solidFill>
                        </a:rPr>
                        <a:t>1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Gyakorlati példa: ÉS kapu működése</a:t>
            </a:r>
            <a:endParaRPr/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Feladat</a:t>
            </a:r>
            <a:r>
              <a:rPr lang="hu"/>
              <a:t>: Egy lámpa csak akkor kapcsolódik be, ha két kapcsoló egyszerre van bekapcsolva. 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hu"/>
              <a:t>Kérdés</a:t>
            </a:r>
            <a:r>
              <a:rPr lang="hu"/>
              <a:t>: Hogyan ábrázolható ez Boole-algebra segítségével?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hu"/>
              <a:t>Megoldás</a:t>
            </a:r>
            <a:r>
              <a:rPr lang="hu"/>
              <a:t>: A ∧ B.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Összegzés és kérdések</a:t>
            </a:r>
            <a:endParaRPr/>
          </a:p>
        </p:txBody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Összegzés</a:t>
            </a:r>
            <a:r>
              <a:rPr lang="hu"/>
              <a:t>: 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 Boole-algebra az informatika alapja.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Logikai műveletek: ÉS, VAGY, NEM.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Alkalmazások: digitális áramkörök, programozás, adatbázis-kezelés.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"/>
              <a:t>Kérdések</a:t>
            </a:r>
            <a:r>
              <a:rPr lang="hu"/>
              <a:t>: 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Mi az ÉS művelet igazságtáblája?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Mire használják a Boole-algebrát az informatikában?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Mit jelent a ¬A? 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Köszönöm a figyelmet!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Jó tanulást!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az a Boole-algebra?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Bevezetés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518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b="1" lang="hu" sz="1500"/>
              <a:t>George Boole</a:t>
            </a:r>
            <a:r>
              <a:rPr lang="hu" sz="1500"/>
              <a:t> (1815–1864) matematikus dolgozta ki.  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A matematikai logika és az informatika alapja.  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Bináris logikát használ: </a:t>
            </a:r>
            <a:r>
              <a:rPr b="1" lang="hu" sz="1500"/>
              <a:t>csak két érték lehetséges</a:t>
            </a:r>
            <a:r>
              <a:rPr lang="hu" sz="1500"/>
              <a:t>:  </a:t>
            </a:r>
            <a:endParaRPr sz="1500"/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b="1" lang="hu" sz="1300"/>
              <a:t>1</a:t>
            </a:r>
            <a:r>
              <a:rPr lang="hu" sz="1300"/>
              <a:t> (igaz)  </a:t>
            </a:r>
            <a:endParaRPr sz="1300"/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b="1" lang="hu" sz="1300"/>
              <a:t>0</a:t>
            </a:r>
            <a:r>
              <a:rPr lang="hu" sz="1300"/>
              <a:t> (hamis).  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350" y="1626875"/>
            <a:ext cx="2577083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Boole-algebra alapfogalmai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Változók és műveletek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hu" sz="1405"/>
              <a:t>Változók</a:t>
            </a:r>
            <a:r>
              <a:rPr lang="hu" sz="1405"/>
              <a:t>:  </a:t>
            </a:r>
            <a:endParaRPr sz="1405"/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hu" sz="1405"/>
              <a:t>Értéke: </a:t>
            </a:r>
            <a:r>
              <a:rPr b="1" lang="hu" sz="1405"/>
              <a:t>0</a:t>
            </a:r>
            <a:r>
              <a:rPr lang="hu" sz="1405"/>
              <a:t> vagy </a:t>
            </a:r>
            <a:r>
              <a:rPr b="1" lang="hu" sz="1405"/>
              <a:t>1</a:t>
            </a:r>
            <a:r>
              <a:rPr lang="hu" sz="1405"/>
              <a:t>.  </a:t>
            </a:r>
            <a:endParaRPr sz="140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hu" sz="1405"/>
              <a:t>Alapműveletek</a:t>
            </a:r>
            <a:r>
              <a:rPr lang="hu" sz="1405"/>
              <a:t>:</a:t>
            </a:r>
            <a:endParaRPr sz="1405"/>
          </a:p>
          <a:p>
            <a:pPr indent="-31781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5"/>
              <a:buAutoNum type="arabicPeriod"/>
            </a:pPr>
            <a:r>
              <a:rPr lang="hu" sz="1405"/>
              <a:t>ÉS (AND)  </a:t>
            </a:r>
            <a:endParaRPr sz="1405"/>
          </a:p>
          <a:p>
            <a:pPr indent="-3178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5"/>
              <a:buAutoNum type="arabicPeriod"/>
            </a:pPr>
            <a:r>
              <a:rPr lang="hu" sz="1405"/>
              <a:t>VAGY (OR)  </a:t>
            </a:r>
            <a:endParaRPr sz="1405"/>
          </a:p>
          <a:p>
            <a:pPr indent="-3178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5"/>
              <a:buAutoNum type="arabicPeriod"/>
            </a:pPr>
            <a:r>
              <a:rPr lang="hu" sz="1405"/>
              <a:t>NEM (NOT)  </a:t>
            </a:r>
            <a:endParaRPr sz="140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40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Szimbólumok és jelek</a:t>
            </a:r>
            <a:endParaRPr/>
          </a:p>
        </p:txBody>
      </p:sp>
      <p:graphicFrame>
        <p:nvGraphicFramePr>
          <p:cNvPr id="123" name="Google Shape;123;p19"/>
          <p:cNvGraphicFramePr/>
          <p:nvPr/>
        </p:nvGraphicFramePr>
        <p:xfrm>
          <a:off x="2213700" y="18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{1B1242C8-0B2F-43D0-B181-796E9DFA7D97}</a:tableStyleId>
              </a:tblPr>
              <a:tblGrid>
                <a:gridCol w="1955425"/>
                <a:gridCol w="1955425"/>
                <a:gridCol w="1955425"/>
              </a:tblGrid>
              <a:tr h="62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900"/>
                        <a:t>Művelet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900"/>
                        <a:t>Jelölés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900"/>
                        <a:t>Példa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62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ÉS (AND) 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∧, ·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A ∧ B vagy A·B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62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VAGY (OR)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∨, +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A ∨ B vagy A+B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62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NEM (NOT)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¬, ˉ (felsővonal)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900"/>
                        <a:t>¬A vagy ˉA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Logikai műveletek és igazságtáblák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ÉS művelet (AND)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729450" y="2078875"/>
            <a:ext cx="7200000" cy="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hu" sz="1415"/>
              <a:t>Definíció</a:t>
            </a:r>
            <a:r>
              <a:rPr lang="hu" sz="1415"/>
              <a:t>: Az eredmény igaz (</a:t>
            </a:r>
            <a:r>
              <a:rPr b="1" lang="hu" sz="1415"/>
              <a:t>1</a:t>
            </a:r>
            <a:r>
              <a:rPr lang="hu" sz="1415"/>
              <a:t>), ha </a:t>
            </a:r>
            <a:r>
              <a:rPr b="1" lang="hu" sz="1415"/>
              <a:t>mindkét</a:t>
            </a:r>
            <a:r>
              <a:rPr b="1" lang="hu" sz="1415"/>
              <a:t> operandus igaz</a:t>
            </a:r>
            <a:r>
              <a:rPr lang="hu" sz="1415"/>
              <a:t>.</a:t>
            </a:r>
            <a:endParaRPr sz="141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hu" sz="1415"/>
              <a:t>Igazságtábla</a:t>
            </a:r>
            <a:r>
              <a:rPr lang="hu" sz="1415"/>
              <a:t>:  </a:t>
            </a:r>
            <a:endParaRPr sz="141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415"/>
          </a:p>
        </p:txBody>
      </p:sp>
      <p:graphicFrame>
        <p:nvGraphicFramePr>
          <p:cNvPr id="135" name="Google Shape;135;p21"/>
          <p:cNvGraphicFramePr/>
          <p:nvPr/>
        </p:nvGraphicFramePr>
        <p:xfrm>
          <a:off x="2213700" y="27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{1B1242C8-0B2F-43D0-B181-796E9DFA7D97}</a:tableStyleId>
              </a:tblPr>
              <a:tblGrid>
                <a:gridCol w="1606900"/>
                <a:gridCol w="1606900"/>
                <a:gridCol w="1606900"/>
              </a:tblGrid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/>
                        <a:t>A ∧ 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